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75" r:id="rId3"/>
    <p:sldId id="266" r:id="rId4"/>
    <p:sldId id="305" r:id="rId5"/>
    <p:sldId id="306" r:id="rId6"/>
    <p:sldId id="302" r:id="rId7"/>
    <p:sldId id="291" r:id="rId8"/>
    <p:sldId id="276" r:id="rId9"/>
    <p:sldId id="277" r:id="rId10"/>
    <p:sldId id="289" r:id="rId11"/>
    <p:sldId id="278" r:id="rId12"/>
    <p:sldId id="292" r:id="rId13"/>
    <p:sldId id="293" r:id="rId14"/>
    <p:sldId id="321" r:id="rId15"/>
    <p:sldId id="309" r:id="rId16"/>
    <p:sldId id="308" r:id="rId17"/>
    <p:sldId id="312" r:id="rId18"/>
    <p:sldId id="310" r:id="rId19"/>
    <p:sldId id="311" r:id="rId20"/>
    <p:sldId id="313" r:id="rId21"/>
    <p:sldId id="325" r:id="rId22"/>
    <p:sldId id="290" r:id="rId23"/>
    <p:sldId id="295" r:id="rId24"/>
    <p:sldId id="322" r:id="rId25"/>
    <p:sldId id="323" r:id="rId26"/>
    <p:sldId id="324" r:id="rId27"/>
    <p:sldId id="286" r:id="rId28"/>
    <p:sldId id="327" r:id="rId29"/>
    <p:sldId id="326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39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7" autoAdjust="0"/>
    <p:restoredTop sz="94675" autoAdjust="0"/>
  </p:normalViewPr>
  <p:slideViewPr>
    <p:cSldViewPr snapToGrid="0" snapToObjects="1">
      <p:cViewPr varScale="1">
        <p:scale>
          <a:sx n="89" d="100"/>
          <a:sy n="89" d="100"/>
        </p:scale>
        <p:origin x="-1123" y="-67"/>
      </p:cViewPr>
      <p:guideLst>
        <p:guide orient="horz" pos="3294"/>
        <p:guide pos="2880"/>
      </p:guideLst>
    </p:cSldViewPr>
  </p:slideViewPr>
  <p:outlineViewPr>
    <p:cViewPr>
      <p:scale>
        <a:sx n="33" d="100"/>
        <a:sy n="33" d="100"/>
      </p:scale>
      <p:origin x="0" y="108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F49592-9F20-461A-A8E0-0A7153199C4C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kumimoji="1" lang="ja-JP" altLang="en-US"/>
        </a:p>
      </dgm:t>
    </dgm:pt>
    <dgm:pt modelId="{144D8C06-3053-4E28-A2C7-0AFB79098DA1}">
      <dgm:prSet/>
      <dgm:spPr/>
      <dgm:t>
        <a:bodyPr/>
        <a:lstStyle/>
        <a:p>
          <a:pPr rtl="0"/>
          <a:r>
            <a:rPr kumimoji="1" lang="en-US" dirty="0" smtClean="0"/>
            <a:t>Simple Things Simple</a:t>
          </a:r>
          <a:endParaRPr lang="ja-JP" dirty="0"/>
        </a:p>
      </dgm:t>
    </dgm:pt>
    <dgm:pt modelId="{3DF5397C-3F54-43BF-8792-64C973F65A1D}" type="parTrans" cxnId="{B6E571B0-112B-4E50-A2B6-F912DD7A0396}">
      <dgm:prSet/>
      <dgm:spPr/>
      <dgm:t>
        <a:bodyPr/>
        <a:lstStyle/>
        <a:p>
          <a:endParaRPr kumimoji="1" lang="ja-JP" altLang="en-US"/>
        </a:p>
      </dgm:t>
    </dgm:pt>
    <dgm:pt modelId="{905CB16C-983B-46FC-B6B1-88B724EC1FA2}" type="sibTrans" cxnId="{B6E571B0-112B-4E50-A2B6-F912DD7A0396}">
      <dgm:prSet/>
      <dgm:spPr/>
      <dgm:t>
        <a:bodyPr/>
        <a:lstStyle/>
        <a:p>
          <a:endParaRPr kumimoji="1" lang="ja-JP" altLang="en-US"/>
        </a:p>
      </dgm:t>
    </dgm:pt>
    <dgm:pt modelId="{2D180465-85AB-452B-A55F-6BF142DBE1CA}">
      <dgm:prSet/>
      <dgm:spPr/>
      <dgm:t>
        <a:bodyPr/>
        <a:lstStyle/>
        <a:p>
          <a:pPr rtl="0"/>
          <a:r>
            <a:rPr kumimoji="1" lang="en-US" dirty="0" smtClean="0"/>
            <a:t>Complex Things Possible</a:t>
          </a:r>
          <a:endParaRPr lang="ja-JP" dirty="0"/>
        </a:p>
      </dgm:t>
    </dgm:pt>
    <dgm:pt modelId="{CF45202E-B467-4274-9378-C7061BE7425C}" type="parTrans" cxnId="{EEF2AF65-9550-4A5A-A170-0BBF609C15C1}">
      <dgm:prSet/>
      <dgm:spPr/>
      <dgm:t>
        <a:bodyPr/>
        <a:lstStyle/>
        <a:p>
          <a:endParaRPr lang="en-US"/>
        </a:p>
      </dgm:t>
    </dgm:pt>
    <dgm:pt modelId="{7C227F43-67CB-4AFF-8FA2-0C646165B188}" type="sibTrans" cxnId="{EEF2AF65-9550-4A5A-A170-0BBF609C15C1}">
      <dgm:prSet/>
      <dgm:spPr/>
      <dgm:t>
        <a:bodyPr/>
        <a:lstStyle/>
        <a:p>
          <a:endParaRPr lang="en-US"/>
        </a:p>
      </dgm:t>
    </dgm:pt>
    <dgm:pt modelId="{0E884326-3953-42F3-B016-076BB6B7E8B8}" type="pres">
      <dgm:prSet presAssocID="{55F49592-9F20-461A-A8E0-0A7153199C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DC47E59-70C6-48D5-AEB7-90C0B76B1C81}" type="pres">
      <dgm:prSet presAssocID="{144D8C06-3053-4E28-A2C7-0AFB79098DA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71E306-6C90-4CC3-AF6C-B8231EB62FB5}" type="pres">
      <dgm:prSet presAssocID="{905CB16C-983B-46FC-B6B1-88B724EC1FA2}" presName="spacer" presStyleCnt="0"/>
      <dgm:spPr/>
    </dgm:pt>
    <dgm:pt modelId="{0C6C43FF-79FC-45E7-9D8D-607A6A08E906}" type="pres">
      <dgm:prSet presAssocID="{2D180465-85AB-452B-A55F-6BF142DBE1C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452ED7-4893-4BEA-B3E6-64CE5E5396F2}" type="presOf" srcId="{55F49592-9F20-461A-A8E0-0A7153199C4C}" destId="{0E884326-3953-42F3-B016-076BB6B7E8B8}" srcOrd="0" destOrd="0" presId="urn:microsoft.com/office/officeart/2005/8/layout/vList2"/>
    <dgm:cxn modelId="{B6E571B0-112B-4E50-A2B6-F912DD7A0396}" srcId="{55F49592-9F20-461A-A8E0-0A7153199C4C}" destId="{144D8C06-3053-4E28-A2C7-0AFB79098DA1}" srcOrd="0" destOrd="0" parTransId="{3DF5397C-3F54-43BF-8792-64C973F65A1D}" sibTransId="{905CB16C-983B-46FC-B6B1-88B724EC1FA2}"/>
    <dgm:cxn modelId="{EEF2AF65-9550-4A5A-A170-0BBF609C15C1}" srcId="{55F49592-9F20-461A-A8E0-0A7153199C4C}" destId="{2D180465-85AB-452B-A55F-6BF142DBE1CA}" srcOrd="1" destOrd="0" parTransId="{CF45202E-B467-4274-9378-C7061BE7425C}" sibTransId="{7C227F43-67CB-4AFF-8FA2-0C646165B188}"/>
    <dgm:cxn modelId="{00B3EFB5-A55C-4217-BE8B-D5031835A869}" type="presOf" srcId="{2D180465-85AB-452B-A55F-6BF142DBE1CA}" destId="{0C6C43FF-79FC-45E7-9D8D-607A6A08E906}" srcOrd="0" destOrd="0" presId="urn:microsoft.com/office/officeart/2005/8/layout/vList2"/>
    <dgm:cxn modelId="{EE2BD2CE-75D0-4297-B7A3-7B26BC8E4826}" type="presOf" srcId="{144D8C06-3053-4E28-A2C7-0AFB79098DA1}" destId="{2DC47E59-70C6-48D5-AEB7-90C0B76B1C81}" srcOrd="0" destOrd="0" presId="urn:microsoft.com/office/officeart/2005/8/layout/vList2"/>
    <dgm:cxn modelId="{57D80F7D-0662-4E88-802F-EEBD94416798}" type="presParOf" srcId="{0E884326-3953-42F3-B016-076BB6B7E8B8}" destId="{2DC47E59-70C6-48D5-AEB7-90C0B76B1C81}" srcOrd="0" destOrd="0" presId="urn:microsoft.com/office/officeart/2005/8/layout/vList2"/>
    <dgm:cxn modelId="{E84C7F0D-6F99-478B-9681-4CCAA763E102}" type="presParOf" srcId="{0E884326-3953-42F3-B016-076BB6B7E8B8}" destId="{2171E306-6C90-4CC3-AF6C-B8231EB62FB5}" srcOrd="1" destOrd="0" presId="urn:microsoft.com/office/officeart/2005/8/layout/vList2"/>
    <dgm:cxn modelId="{C9D2297E-148F-4EED-94D7-DD30FF806E66}" type="presParOf" srcId="{0E884326-3953-42F3-B016-076BB6B7E8B8}" destId="{0C6C43FF-79FC-45E7-9D8D-607A6A08E90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E2A8F-DA74-4F28-9593-261C5C3BF011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DB9AE-916C-4254-87BA-AD5226153B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3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537C-38F1-8E47-A1B0-6BA84A028946}" type="datetimeFigureOut">
              <a:rPr lang="en-US" smtClean="0"/>
              <a:t>3/28/2012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5C50-40EB-E745-A461-82FCCB77BED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osis.idcommons.net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gif"/><Relationship Id="rId14" Type="http://schemas.openxmlformats.org/officeDocument/2006/relationships/image" Target="../media/image14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read-safe.com/" TargetMode="External"/><Relationship Id="rId3" Type="http://schemas.openxmlformats.org/officeDocument/2006/relationships/hyperlink" Target="http://lists.openid.net/mailman/listinfo/openid-specs-ab" TargetMode="External"/><Relationship Id="rId7" Type="http://schemas.openxmlformats.org/officeDocument/2006/relationships/hyperlink" Target="http://nat.sakimura.org/" TargetMode="External"/><Relationship Id="rId2" Type="http://schemas.openxmlformats.org/officeDocument/2006/relationships/hyperlink" Target="http://openid.net/connec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lf-issued.info/" TargetMode="External"/><Relationship Id="rId5" Type="http://schemas.openxmlformats.org/officeDocument/2006/relationships/hyperlink" Target="http://groups.google.com/group/openid-connect-interop" TargetMode="External"/><Relationship Id="rId4" Type="http://schemas.openxmlformats.org/officeDocument/2006/relationships/hyperlink" Target="http://osis.idcommons.net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openid.net/specs/openid-connect-basic-1_0.html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openid.net/specs/openid-connect-registration-1_0.html" TargetMode="External"/><Relationship Id="rId2" Type="http://schemas.openxmlformats.org/officeDocument/2006/relationships/hyperlink" Target="http://openid.net/specs/openid-connect-discovery-1_0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openid.net/specs/openid-connect-standard-1_0.html" TargetMode="External"/><Relationship Id="rId2" Type="http://schemas.openxmlformats.org/officeDocument/2006/relationships/hyperlink" Target="http://openid.net/specs/openid-connect-messages-1_0.html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openid.net/specs/openid-connect-session-1_0.html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649" y="2244143"/>
            <a:ext cx="7115175" cy="1182952"/>
          </a:xfrm>
        </p:spPr>
        <p:txBody>
          <a:bodyPr>
            <a:normAutofit/>
          </a:bodyPr>
          <a:lstStyle/>
          <a:p>
            <a:r>
              <a:rPr lang="en-US" b="1" dirty="0" smtClean="0"/>
              <a:t>OpenID</a:t>
            </a:r>
            <a:r>
              <a:rPr lang="en-US" b="1" baseline="0" dirty="0" smtClean="0"/>
              <a:t> Connect</a:t>
            </a:r>
            <a:r>
              <a:rPr lang="en-US" b="1" dirty="0"/>
              <a:t> </a:t>
            </a:r>
            <a:r>
              <a:rPr lang="en-US" b="1" baseline="0" dirty="0" smtClean="0"/>
              <a:t>Update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41" y="3895725"/>
            <a:ext cx="8257735" cy="2650882"/>
          </a:xfrm>
        </p:spPr>
        <p:txBody>
          <a:bodyPr>
            <a:normAutofit/>
          </a:bodyPr>
          <a:lstStyle/>
          <a:p>
            <a:r>
              <a:rPr lang="en-US" smtClean="0">
                <a:solidFill>
                  <a:schemeClr val="tx1"/>
                </a:solidFill>
              </a:rPr>
              <a:t>March </a:t>
            </a:r>
            <a:r>
              <a:rPr lang="en-US" smtClean="0">
                <a:solidFill>
                  <a:schemeClr val="tx1"/>
                </a:solidFill>
              </a:rPr>
              <a:t>28, </a:t>
            </a:r>
            <a:r>
              <a:rPr lang="en-US" dirty="0" smtClean="0">
                <a:solidFill>
                  <a:schemeClr val="tx1"/>
                </a:solidFill>
              </a:rPr>
              <a:t>2012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Mike </a:t>
            </a:r>
            <a:r>
              <a:rPr lang="en-US" b="1" dirty="0" smtClean="0">
                <a:solidFill>
                  <a:schemeClr val="tx1"/>
                </a:solidFill>
              </a:rPr>
              <a:t>Jones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Identity </a:t>
            </a:r>
            <a:r>
              <a:rPr lang="en-US" dirty="0">
                <a:solidFill>
                  <a:schemeClr val="tx1"/>
                </a:solidFill>
              </a:rPr>
              <a:t>Standards </a:t>
            </a:r>
            <a:r>
              <a:rPr lang="en-US" dirty="0" smtClean="0">
                <a:solidFill>
                  <a:schemeClr val="tx1"/>
                </a:solidFill>
              </a:rPr>
              <a:t>Architect – Microsoft</a:t>
            </a:r>
            <a:endParaRPr lang="en-US" dirty="0"/>
          </a:p>
        </p:txBody>
      </p:sp>
      <p:pic>
        <p:nvPicPr>
          <p:cNvPr id="4" name="Picture 97" descr="openid-logo-wordmark"/>
          <p:cNvPicPr>
            <a:picLocks noChangeAspect="1" noChangeArrowheads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We Make It Simple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on OAuth 2.0</a:t>
            </a:r>
          </a:p>
          <a:p>
            <a:r>
              <a:rPr lang="en-US" dirty="0" smtClean="0"/>
              <a:t>Use JavaScript Object Notation (JSON)</a:t>
            </a:r>
          </a:p>
          <a:p>
            <a:r>
              <a:rPr lang="en-US" dirty="0" smtClean="0"/>
              <a:t>Can build only the pieces that you need</a:t>
            </a:r>
          </a:p>
          <a:p>
            <a:endParaRPr lang="en-US" dirty="0"/>
          </a:p>
          <a:p>
            <a:r>
              <a:rPr lang="en-US" i="1" dirty="0" smtClean="0"/>
              <a:t>Goal:  Easy implementation on all modern development platforms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1079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Complex Things Possible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65758" y="1652424"/>
            <a:ext cx="8433582" cy="1380599"/>
            <a:chOff x="0" y="22161"/>
            <a:chExt cx="8229600" cy="1380599"/>
          </a:xfrm>
        </p:grpSpPr>
        <p:sp>
          <p:nvSpPr>
            <p:cNvPr id="11" name="Rounded Rectangle 10"/>
            <p:cNvSpPr/>
            <p:nvPr/>
          </p:nvSpPr>
          <p:spPr>
            <a:xfrm>
              <a:off x="0" y="2216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67395" y="8955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dirty="0" smtClean="0"/>
                <a:t>Aggregated </a:t>
              </a:r>
              <a:r>
                <a:rPr kumimoji="1" lang="en-US" sz="5900" dirty="0"/>
                <a:t>Claims</a:t>
              </a:r>
              <a:endParaRPr lang="ja-JP" sz="5900" kern="12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65758" y="3202944"/>
            <a:ext cx="8433582" cy="1380599"/>
            <a:chOff x="0" y="1572681"/>
            <a:chExt cx="8229600" cy="1380599"/>
          </a:xfrm>
        </p:grpSpPr>
        <p:sp>
          <p:nvSpPr>
            <p:cNvPr id="9" name="Rounded Rectangle 8"/>
            <p:cNvSpPr/>
            <p:nvPr/>
          </p:nvSpPr>
          <p:spPr>
            <a:xfrm>
              <a:off x="0" y="157268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67395" y="164007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algn="l" defTabSz="2622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kern="1200" dirty="0" smtClean="0"/>
                <a:t>Distributed Claims</a:t>
              </a:r>
              <a:endParaRPr lang="ja-JP" sz="5900" kern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5758" y="4753464"/>
            <a:ext cx="8433582" cy="1380599"/>
            <a:chOff x="0" y="3123201"/>
            <a:chExt cx="8229600" cy="1380599"/>
          </a:xfrm>
        </p:grpSpPr>
        <p:sp>
          <p:nvSpPr>
            <p:cNvPr id="7" name="Rounded Rectangle 6"/>
            <p:cNvSpPr/>
            <p:nvPr/>
          </p:nvSpPr>
          <p:spPr>
            <a:xfrm>
              <a:off x="0" y="3123201"/>
              <a:ext cx="8229600" cy="138059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8"/>
            <p:cNvSpPr/>
            <p:nvPr/>
          </p:nvSpPr>
          <p:spPr>
            <a:xfrm>
              <a:off x="67395" y="3190596"/>
              <a:ext cx="8094810" cy="12458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224790" rIns="224790" bIns="224790" numCol="1" spcCol="1270" anchor="ctr" anchorCtr="0">
              <a:noAutofit/>
            </a:bodyPr>
            <a:lstStyle/>
            <a:p>
              <a:pPr lvl="0" algn="l" defTabSz="2622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900" kern="1200" dirty="0" smtClean="0"/>
                <a:t>Encrypted Claims</a:t>
              </a:r>
              <a:endParaRPr lang="ja-JP" sz="5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3813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Aggregated Claims</a:t>
            </a:r>
            <a:endParaRPr lang="en-US" dirty="0"/>
          </a:p>
        </p:txBody>
      </p:sp>
      <p:sp>
        <p:nvSpPr>
          <p:cNvPr id="4" name="角丸四角形 2"/>
          <p:cNvSpPr/>
          <p:nvPr/>
        </p:nvSpPr>
        <p:spPr>
          <a:xfrm>
            <a:off x="2588940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5" name="角丸四角形 3"/>
          <p:cNvSpPr/>
          <p:nvPr/>
        </p:nvSpPr>
        <p:spPr>
          <a:xfrm>
            <a:off x="4795664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6" name="角丸四角形 5"/>
          <p:cNvSpPr/>
          <p:nvPr/>
        </p:nvSpPr>
        <p:spPr>
          <a:xfrm>
            <a:off x="1162100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Identity Provider</a:t>
            </a:r>
            <a:endParaRPr kumimoji="1" lang="en-US" altLang="ja-JP" sz="3200" dirty="0" smtClean="0"/>
          </a:p>
        </p:txBody>
      </p:sp>
      <p:sp>
        <p:nvSpPr>
          <p:cNvPr id="7" name="角丸四角形 6"/>
          <p:cNvSpPr/>
          <p:nvPr/>
        </p:nvSpPr>
        <p:spPr>
          <a:xfrm>
            <a:off x="5651748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Relying</a:t>
            </a:r>
          </a:p>
          <a:p>
            <a:pPr algn="ctr"/>
            <a:r>
              <a:rPr lang="en-US" altLang="ja-JP" sz="2800" dirty="0" smtClean="0"/>
              <a:t>Party</a:t>
            </a:r>
            <a:endParaRPr kumimoji="1" lang="en-US" altLang="ja-JP" sz="3200" dirty="0" smtClean="0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2051720" y="3079692"/>
            <a:ext cx="1401316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2552700" y="3079692"/>
            <a:ext cx="3107060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12"/>
          <p:cNvCxnSpPr/>
          <p:nvPr/>
        </p:nvCxnSpPr>
        <p:spPr>
          <a:xfrm>
            <a:off x="3403873" y="5217722"/>
            <a:ext cx="2177777" cy="115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9"/>
          <p:cNvSpPr txBox="1"/>
          <p:nvPr/>
        </p:nvSpPr>
        <p:spPr>
          <a:xfrm>
            <a:off x="1619672" y="3431021"/>
            <a:ext cx="2486578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Signed Claims</a:t>
            </a:r>
            <a:endParaRPr kumimoji="1" lang="ja-JP" altLang="en-US" sz="3200" dirty="0"/>
          </a:p>
        </p:txBody>
      </p:sp>
      <p:sp>
        <p:nvSpPr>
          <p:cNvPr id="12" name="テキスト ボックス 22"/>
          <p:cNvSpPr txBox="1"/>
          <p:nvPr/>
        </p:nvSpPr>
        <p:spPr>
          <a:xfrm>
            <a:off x="3356248" y="4605193"/>
            <a:ext cx="2293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Claim Values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16914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Claims</a:t>
            </a:r>
            <a:endParaRPr lang="en-US" dirty="0"/>
          </a:p>
        </p:txBody>
      </p:sp>
      <p:sp>
        <p:nvSpPr>
          <p:cNvPr id="7" name="角丸四角形 8"/>
          <p:cNvSpPr/>
          <p:nvPr/>
        </p:nvSpPr>
        <p:spPr>
          <a:xfrm>
            <a:off x="1162100" y="4652818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Identity Provider</a:t>
            </a:r>
            <a:endParaRPr kumimoji="1" lang="en-US" altLang="ja-JP" sz="3200" dirty="0" smtClean="0"/>
          </a:p>
        </p:txBody>
      </p:sp>
      <p:cxnSp>
        <p:nvCxnSpPr>
          <p:cNvPr id="9" name="直線矢印コネクタ 11"/>
          <p:cNvCxnSpPr/>
          <p:nvPr/>
        </p:nvCxnSpPr>
        <p:spPr>
          <a:xfrm>
            <a:off x="3519711" y="3077344"/>
            <a:ext cx="2775251" cy="151216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5"/>
          <p:cNvCxnSpPr/>
          <p:nvPr/>
        </p:nvCxnSpPr>
        <p:spPr>
          <a:xfrm>
            <a:off x="5737076" y="3077344"/>
            <a:ext cx="1311424" cy="152784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4"/>
          <p:cNvSpPr txBox="1"/>
          <p:nvPr/>
        </p:nvSpPr>
        <p:spPr>
          <a:xfrm>
            <a:off x="4366270" y="3509392"/>
            <a:ext cx="2486578" cy="58477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Signed Claims</a:t>
            </a:r>
            <a:endParaRPr kumimoji="1" lang="ja-JP" altLang="en-US" sz="3200" dirty="0"/>
          </a:p>
        </p:txBody>
      </p:sp>
      <p:sp>
        <p:nvSpPr>
          <p:cNvPr id="20" name="角丸四角形 6"/>
          <p:cNvSpPr/>
          <p:nvPr/>
        </p:nvSpPr>
        <p:spPr>
          <a:xfrm>
            <a:off x="5651748" y="46481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Relying</a:t>
            </a:r>
          </a:p>
          <a:p>
            <a:pPr algn="ctr"/>
            <a:r>
              <a:rPr lang="en-US" altLang="ja-JP" sz="2800" dirty="0" smtClean="0"/>
              <a:t>Party</a:t>
            </a:r>
            <a:endParaRPr kumimoji="1" lang="en-US" altLang="ja-JP" sz="3200" dirty="0" smtClean="0"/>
          </a:p>
        </p:txBody>
      </p:sp>
      <p:cxnSp>
        <p:nvCxnSpPr>
          <p:cNvPr id="21" name="直線矢印コネクタ 12"/>
          <p:cNvCxnSpPr/>
          <p:nvPr/>
        </p:nvCxnSpPr>
        <p:spPr>
          <a:xfrm>
            <a:off x="3403873" y="5217722"/>
            <a:ext cx="2177777" cy="115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2"/>
          <p:cNvSpPr txBox="1"/>
          <p:nvPr/>
        </p:nvSpPr>
        <p:spPr>
          <a:xfrm>
            <a:off x="3461023" y="4605193"/>
            <a:ext cx="1907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Claim Refs</a:t>
            </a:r>
            <a:endParaRPr kumimoji="1" lang="ja-JP" altLang="en-US" sz="3200" dirty="0"/>
          </a:p>
        </p:txBody>
      </p:sp>
      <p:sp>
        <p:nvSpPr>
          <p:cNvPr id="23" name="角丸四角形 2"/>
          <p:cNvSpPr/>
          <p:nvPr/>
        </p:nvSpPr>
        <p:spPr>
          <a:xfrm>
            <a:off x="2588940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  <p:sp>
        <p:nvSpPr>
          <p:cNvPr id="24" name="角丸四角形 3"/>
          <p:cNvSpPr/>
          <p:nvPr/>
        </p:nvSpPr>
        <p:spPr>
          <a:xfrm>
            <a:off x="4795664" y="1855556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Data Source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7764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Interop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Interop at </a:t>
            </a:r>
            <a:r>
              <a:rPr lang="en-US" dirty="0" smtClean="0">
                <a:hlinkClick r:id="rId2"/>
              </a:rPr>
              <a:t>http://osis.idcommons.net/</a:t>
            </a:r>
            <a:endParaRPr lang="en-US" dirty="0" smtClean="0"/>
          </a:p>
          <a:p>
            <a:r>
              <a:rPr lang="en-US" dirty="0" smtClean="0"/>
              <a:t>By the numbers:</a:t>
            </a:r>
          </a:p>
          <a:p>
            <a:pPr lvl="1"/>
            <a:r>
              <a:rPr lang="en-US" dirty="0" smtClean="0"/>
              <a:t>8 implementations participating</a:t>
            </a:r>
          </a:p>
          <a:p>
            <a:pPr lvl="1"/>
            <a:r>
              <a:rPr lang="en-US" dirty="0" smtClean="0"/>
              <a:t>56 feature tests defined</a:t>
            </a:r>
          </a:p>
          <a:p>
            <a:pPr lvl="1"/>
            <a:r>
              <a:rPr lang="en-US" dirty="0" smtClean="0"/>
              <a:t>507 feature test results recorded</a:t>
            </a:r>
          </a:p>
          <a:p>
            <a:pPr lvl="1"/>
            <a:r>
              <a:rPr lang="en-US" dirty="0" smtClean="0"/>
              <a:t>57 members of interop mailing list</a:t>
            </a:r>
          </a:p>
          <a:p>
            <a:pPr lvl="1"/>
            <a:r>
              <a:rPr lang="en-US" dirty="0" smtClean="0"/>
              <a:t>239 messages to interop mailing list</a:t>
            </a:r>
          </a:p>
        </p:txBody>
      </p:sp>
    </p:spTree>
    <p:extLst>
      <p:ext uri="{BB962C8B-B14F-4D97-AF65-F5344CB8AC3E}">
        <p14:creationId xmlns:p14="http://schemas.microsoft.com/office/powerpoint/2010/main" val="8744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Look Under the Covers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 Token</a:t>
            </a:r>
          </a:p>
          <a:p>
            <a:r>
              <a:rPr lang="en-US" dirty="0"/>
              <a:t>Claims Requests</a:t>
            </a:r>
          </a:p>
          <a:p>
            <a:r>
              <a:rPr lang="en-US" dirty="0" smtClean="0"/>
              <a:t>UserInfo Claims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995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 Token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JWT token representing logged-in session</a:t>
            </a:r>
          </a:p>
          <a:p>
            <a:r>
              <a:rPr lang="en-US" dirty="0" smtClean="0"/>
              <a:t>Claims: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iss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Issuer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user_id</a:t>
            </a:r>
            <a:r>
              <a:rPr lang="en-US" dirty="0" smtClean="0"/>
              <a:t> – Identifier for user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aud</a:t>
            </a:r>
            <a:r>
              <a:rPr lang="en-US" dirty="0" smtClean="0"/>
              <a:t> – Audience for ID Token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exp</a:t>
            </a:r>
            <a:r>
              <a:rPr lang="en-US" dirty="0" smtClean="0"/>
              <a:t> – Expiration time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nonce</a:t>
            </a:r>
            <a:r>
              <a:rPr lang="en-US" dirty="0" smtClean="0"/>
              <a:t> – Mitigates replay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599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 Token Claims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iss": "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https://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server.example.com",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user_id":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"248289761001",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aud": "0acf77d4-b486-4c99-bd76-074ed6a64ddf",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exp":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1311281970,</a:t>
            </a:r>
          </a:p>
          <a:p>
            <a:pPr marL="0" lvl="1" indent="0"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"nonce": "n-0S6_WzA2Mj"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18057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Claims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98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Basic requests made using OAuth scopes: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openid</a:t>
            </a:r>
            <a:r>
              <a:rPr lang="en-US" sz="2400" dirty="0"/>
              <a:t> </a:t>
            </a:r>
            <a:r>
              <a:rPr lang="en-US" dirty="0" smtClean="0"/>
              <a:t>– Declares request is for OpenID Connect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profile</a:t>
            </a:r>
            <a:r>
              <a:rPr lang="en-US" dirty="0" smtClean="0"/>
              <a:t> – Requests default profile info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email</a:t>
            </a:r>
            <a:r>
              <a:rPr lang="en-US" dirty="0" smtClean="0"/>
              <a:t> – Requests email address and verification status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address</a:t>
            </a:r>
            <a:r>
              <a:rPr lang="en-US" dirty="0" smtClean="0"/>
              <a:t> – Requests postal address</a:t>
            </a:r>
          </a:p>
          <a:p>
            <a:pPr lvl="1"/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phone</a:t>
            </a:r>
            <a:r>
              <a:rPr lang="en-US" sz="2400" dirty="0"/>
              <a:t> </a:t>
            </a:r>
            <a:r>
              <a:rPr lang="en-US" dirty="0" smtClean="0"/>
              <a:t>– </a:t>
            </a:r>
            <a:r>
              <a:rPr lang="en-US" dirty="0"/>
              <a:t>Requests </a:t>
            </a:r>
            <a:r>
              <a:rPr lang="en-US" dirty="0" smtClean="0"/>
              <a:t>telephone number</a:t>
            </a:r>
            <a:endParaRPr lang="en-US" dirty="0"/>
          </a:p>
          <a:p>
            <a:r>
              <a:rPr lang="en-US" dirty="0" smtClean="0"/>
              <a:t>Requests for specific claims made using JSON OpenID Request Object</a:t>
            </a:r>
          </a:p>
          <a:p>
            <a:pPr lvl="1"/>
            <a:r>
              <a:rPr lang="en-US" dirty="0" smtClean="0"/>
              <a:t>Enables requesting arbitrary sets of claims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023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UserInfo Claims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53099"/>
          </a:xfrm>
        </p:spPr>
        <p:txBody>
          <a:bodyPr>
            <a:normAutofit/>
          </a:bodyPr>
          <a:lstStyle/>
          <a:p>
            <a:r>
              <a:rPr lang="en-US" dirty="0">
                <a:latin typeface="Courier New" pitchFamily="49" charset="0"/>
                <a:cs typeface="Courier New" pitchFamily="49" charset="0"/>
              </a:rPr>
              <a:t>user_id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given_name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family_name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nickname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profile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picture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website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email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verified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gender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birthday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zoneinfo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locale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phone_number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address</a:t>
            </a:r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updated_time</a:t>
            </a:r>
          </a:p>
        </p:txBody>
      </p:sp>
    </p:spTree>
    <p:extLst>
      <p:ext uri="{BB962C8B-B14F-4D97-AF65-F5344CB8AC3E}">
        <p14:creationId xmlns:p14="http://schemas.microsoft.com/office/powerpoint/2010/main" val="1817432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Together</a:t>
            </a:r>
            <a:endParaRPr lang="en-US" dirty="0"/>
          </a:p>
        </p:txBody>
      </p:sp>
      <p:pic>
        <p:nvPicPr>
          <p:cNvPr id="17" name="Picture 16" descr="Face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4740" y="1610232"/>
            <a:ext cx="2190750" cy="952500"/>
          </a:xfrm>
          <a:prstGeom prst="rect">
            <a:avLst/>
          </a:prstGeom>
          <a:noFill/>
        </p:spPr>
      </p:pic>
      <p:pic>
        <p:nvPicPr>
          <p:cNvPr id="18" name="Picture 17" descr="Goog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1474" y="1307770"/>
            <a:ext cx="2190750" cy="952500"/>
          </a:xfrm>
          <a:prstGeom prst="rect">
            <a:avLst/>
          </a:prstGeom>
          <a:noFill/>
        </p:spPr>
      </p:pic>
      <p:pic>
        <p:nvPicPr>
          <p:cNvPr id="19" name="Picture 18" descr="Microsof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9706" y="1575062"/>
            <a:ext cx="2190750" cy="952500"/>
          </a:xfrm>
          <a:prstGeom prst="rect">
            <a:avLst/>
          </a:prstGeom>
          <a:noFill/>
        </p:spPr>
      </p:pic>
      <p:pic>
        <p:nvPicPr>
          <p:cNvPr id="20" name="Picture 19" descr="Ping Identit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5618" y="2347583"/>
            <a:ext cx="2190750" cy="952500"/>
          </a:xfrm>
          <a:prstGeom prst="rect">
            <a:avLst/>
          </a:prstGeom>
          <a:noFill/>
        </p:spPr>
      </p:pic>
      <p:pic>
        <p:nvPicPr>
          <p:cNvPr id="21" name="Picture 20" descr="Nomura Research Institu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73522" y="4742754"/>
            <a:ext cx="1428750" cy="857251"/>
          </a:xfrm>
          <a:prstGeom prst="rect">
            <a:avLst/>
          </a:prstGeom>
          <a:noFill/>
        </p:spPr>
      </p:pic>
      <p:pic>
        <p:nvPicPr>
          <p:cNvPr id="22" name="Picture 21" descr="Salesforce.co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65810" y="4543126"/>
            <a:ext cx="2187564" cy="1312540"/>
          </a:xfrm>
          <a:prstGeom prst="rect">
            <a:avLst/>
          </a:prstGeom>
          <a:noFill/>
        </p:spPr>
      </p:pic>
      <p:cxnSp>
        <p:nvCxnSpPr>
          <p:cNvPr id="23" name="直線矢印コネクタ 11"/>
          <p:cNvCxnSpPr/>
          <p:nvPr/>
        </p:nvCxnSpPr>
        <p:spPr>
          <a:xfrm>
            <a:off x="2771335" y="2391508"/>
            <a:ext cx="1143684" cy="8554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13"/>
          <p:cNvCxnSpPr/>
          <p:nvPr/>
        </p:nvCxnSpPr>
        <p:spPr>
          <a:xfrm>
            <a:off x="4572000" y="2110154"/>
            <a:ext cx="6569" cy="113683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15"/>
          <p:cNvCxnSpPr/>
          <p:nvPr/>
        </p:nvCxnSpPr>
        <p:spPr>
          <a:xfrm flipH="1">
            <a:off x="5232613" y="2391508"/>
            <a:ext cx="1080118" cy="8554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17"/>
          <p:cNvCxnSpPr/>
          <p:nvPr/>
        </p:nvCxnSpPr>
        <p:spPr>
          <a:xfrm>
            <a:off x="2112538" y="3022333"/>
            <a:ext cx="1161667" cy="34650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19"/>
          <p:cNvCxnSpPr/>
          <p:nvPr/>
        </p:nvCxnSpPr>
        <p:spPr>
          <a:xfrm flipH="1" flipV="1">
            <a:off x="4564986" y="3851182"/>
            <a:ext cx="1" cy="102327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1"/>
          <p:cNvCxnSpPr/>
          <p:nvPr/>
        </p:nvCxnSpPr>
        <p:spPr>
          <a:xfrm flipH="1" flipV="1">
            <a:off x="5785904" y="3823046"/>
            <a:ext cx="1488351" cy="97210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2"/>
          <p:cNvSpPr txBox="1"/>
          <p:nvPr/>
        </p:nvSpPr>
        <p:spPr>
          <a:xfrm>
            <a:off x="3205232" y="3246982"/>
            <a:ext cx="29787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 smtClean="0">
                <a:latin typeface="Times New Roman" pitchFamily="18" charset="0"/>
                <a:cs typeface="Times New Roman" pitchFamily="18" charset="0"/>
              </a:rPr>
              <a:t>OpenID Connect</a:t>
            </a:r>
            <a:endParaRPr kumimoji="1" lang="ja-JP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" name="Picture 30" descr="Yahoo!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4367" y="2676588"/>
            <a:ext cx="1629184" cy="708341"/>
          </a:xfrm>
          <a:prstGeom prst="rect">
            <a:avLst/>
          </a:prstGeom>
          <a:noFill/>
        </p:spPr>
      </p:pic>
      <p:cxnSp>
        <p:nvCxnSpPr>
          <p:cNvPr id="32" name="直線矢印コネクタ 18"/>
          <p:cNvCxnSpPr/>
          <p:nvPr/>
        </p:nvCxnSpPr>
        <p:spPr>
          <a:xfrm flipH="1">
            <a:off x="6174115" y="3076814"/>
            <a:ext cx="1200434" cy="29202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Yahoo! JAPA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69666" y="5695254"/>
            <a:ext cx="1384945" cy="369737"/>
          </a:xfrm>
          <a:prstGeom prst="rect">
            <a:avLst/>
          </a:prstGeom>
          <a:noFill/>
        </p:spPr>
      </p:pic>
      <p:cxnSp>
        <p:nvCxnSpPr>
          <p:cNvPr id="34" name="直線矢印コネクタ 24"/>
          <p:cNvCxnSpPr/>
          <p:nvPr/>
        </p:nvCxnSpPr>
        <p:spPr>
          <a:xfrm flipH="1" flipV="1">
            <a:off x="5226149" y="3895054"/>
            <a:ext cx="635989" cy="1704951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John Bradle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5330" y="4687142"/>
            <a:ext cx="685800" cy="685800"/>
          </a:xfrm>
          <a:prstGeom prst="rect">
            <a:avLst/>
          </a:prstGeom>
          <a:noFill/>
        </p:spPr>
      </p:pic>
      <p:cxnSp>
        <p:nvCxnSpPr>
          <p:cNvPr id="37" name="直線矢印コネクタ 30"/>
          <p:cNvCxnSpPr/>
          <p:nvPr/>
        </p:nvCxnSpPr>
        <p:spPr>
          <a:xfrm flipV="1">
            <a:off x="2890911" y="3895055"/>
            <a:ext cx="766589" cy="74025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http://media02.linkedin.com/media/p/3/000/007/00c/13c2fb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322363" y="4872287"/>
            <a:ext cx="790175" cy="790175"/>
          </a:xfrm>
          <a:prstGeom prst="rect">
            <a:avLst/>
          </a:prstGeom>
          <a:noFill/>
        </p:spPr>
      </p:pic>
      <p:pic>
        <p:nvPicPr>
          <p:cNvPr id="39" name="Picture 38" descr="Axel Nennker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57298" y="5407222"/>
            <a:ext cx="762000" cy="762000"/>
          </a:xfrm>
          <a:prstGeom prst="rect">
            <a:avLst/>
          </a:prstGeom>
          <a:noFill/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169" y="5403053"/>
            <a:ext cx="1224816" cy="918612"/>
          </a:xfrm>
          <a:prstGeom prst="rect">
            <a:avLst/>
          </a:prstGeom>
        </p:spPr>
      </p:pic>
      <p:cxnSp>
        <p:nvCxnSpPr>
          <p:cNvPr id="35" name="直線矢印コネクタ 27"/>
          <p:cNvCxnSpPr/>
          <p:nvPr/>
        </p:nvCxnSpPr>
        <p:spPr>
          <a:xfrm flipV="1">
            <a:off x="3656144" y="3851182"/>
            <a:ext cx="430521" cy="170005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17"/>
          <p:cNvCxnSpPr>
            <a:stCxn id="5" idx="3"/>
          </p:cNvCxnSpPr>
          <p:nvPr/>
        </p:nvCxnSpPr>
        <p:spPr>
          <a:xfrm flipV="1">
            <a:off x="1945527" y="3705277"/>
            <a:ext cx="1259705" cy="15399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42" y="3590220"/>
            <a:ext cx="1315385" cy="53811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081" y="3780957"/>
            <a:ext cx="2133908" cy="528142"/>
          </a:xfrm>
          <a:prstGeom prst="rect">
            <a:avLst/>
          </a:prstGeom>
        </p:spPr>
      </p:pic>
      <p:cxnSp>
        <p:nvCxnSpPr>
          <p:cNvPr id="42" name="直線矢印コネクタ 18"/>
          <p:cNvCxnSpPr/>
          <p:nvPr/>
        </p:nvCxnSpPr>
        <p:spPr>
          <a:xfrm flipH="1" flipV="1">
            <a:off x="6206857" y="3705277"/>
            <a:ext cx="1067398" cy="18977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15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UserInfo Claims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"user_id": "248289761001",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"name": "Jane Doe",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"given_name": "Jane",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"family_name": "Doe",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"email": "janedoe@example.com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",</a:t>
            </a:r>
          </a:p>
          <a:p>
            <a:pPr marL="0" lvl="1" indent="0"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"verified": true,</a:t>
            </a:r>
            <a:endParaRPr lang="en-US" sz="22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"picture":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http://example.com/janedoe/me.jpg"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1210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9" y="1186756"/>
            <a:ext cx="7927684" cy="57989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 Specs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91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7775"/>
            <a:ext cx="8229600" cy="53816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Artifact Binding working group formed, Mar 2010</a:t>
            </a:r>
          </a:p>
          <a:p>
            <a:r>
              <a:rPr lang="en-US" dirty="0" smtClean="0"/>
              <a:t>Weekly spec calls began, Jan 2011</a:t>
            </a:r>
          </a:p>
          <a:p>
            <a:r>
              <a:rPr lang="en-US" dirty="0" smtClean="0"/>
              <a:t>Open issues closed at IIW, May 2011</a:t>
            </a:r>
          </a:p>
          <a:p>
            <a:r>
              <a:rPr lang="en-US" dirty="0" smtClean="0"/>
              <a:t>Result branded “OpenID Connect”, May 2011</a:t>
            </a:r>
          </a:p>
          <a:p>
            <a:r>
              <a:rPr lang="en-US" dirty="0"/>
              <a:t>Developer feedback, May 2011 to present</a:t>
            </a:r>
          </a:p>
          <a:p>
            <a:r>
              <a:rPr lang="en-US" dirty="0" smtClean="0"/>
              <a:t>Functionally complete specs, Jul 2011</a:t>
            </a:r>
          </a:p>
          <a:p>
            <a:r>
              <a:rPr lang="en-US" dirty="0" smtClean="0"/>
              <a:t>Formal issue tracking began, Jul 2011</a:t>
            </a:r>
          </a:p>
          <a:p>
            <a:r>
              <a:rPr lang="en-US" dirty="0" smtClean="0"/>
              <a:t>Interop testing, Sep-Nov 2011</a:t>
            </a:r>
          </a:p>
          <a:p>
            <a:r>
              <a:rPr lang="en-US" dirty="0" smtClean="0"/>
              <a:t>Simpler specs published incorporating developer feedback, Sep &amp; Oct 2011</a:t>
            </a:r>
          </a:p>
          <a:p>
            <a:r>
              <a:rPr lang="en-US" dirty="0" smtClean="0"/>
              <a:t>Published Proposed Implementer’s Drafts, Dec 2011</a:t>
            </a:r>
          </a:p>
          <a:p>
            <a:r>
              <a:rPr lang="en-US" dirty="0" smtClean="0"/>
              <a:t>Implementer’s Drafts Approved Feb 2012</a:t>
            </a:r>
          </a:p>
          <a:p>
            <a:r>
              <a:rPr lang="en-US" dirty="0" smtClean="0"/>
              <a:t>Interop testing, Feb 2012 to present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7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Developer Feedback Incorporated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77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Ask:  Simpler, more modular specs</a:t>
            </a:r>
          </a:p>
          <a:p>
            <a:pPr lvl="1"/>
            <a:r>
              <a:rPr lang="en-US" dirty="0" smtClean="0"/>
              <a:t>Created Basic Client Profile as a result</a:t>
            </a:r>
          </a:p>
          <a:p>
            <a:pPr lvl="1"/>
            <a:r>
              <a:rPr lang="en-US" dirty="0" smtClean="0"/>
              <a:t>Messages and Standard also simplified</a:t>
            </a:r>
          </a:p>
          <a:p>
            <a:r>
              <a:rPr lang="en-US" dirty="0" smtClean="0"/>
              <a:t>Ask:  UserInfo schema similar to Facebook Connect</a:t>
            </a:r>
          </a:p>
          <a:p>
            <a:pPr lvl="1"/>
            <a:r>
              <a:rPr lang="en-US" dirty="0"/>
              <a:t>Changed spelling of claim names from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camelCase</a:t>
            </a:r>
            <a:r>
              <a:rPr lang="en-US" dirty="0"/>
              <a:t> to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lowercase_with_underscores</a:t>
            </a:r>
          </a:p>
          <a:p>
            <a:r>
              <a:rPr lang="en-US" dirty="0" smtClean="0"/>
              <a:t>Ask:  More meaningful JSON identifiers</a:t>
            </a:r>
          </a:p>
          <a:p>
            <a:pPr lvl="1"/>
            <a:r>
              <a:rPr lang="en-US" dirty="0" smtClean="0"/>
              <a:t>Changed OpenID identifiers to be full words, e.g.:</a:t>
            </a:r>
          </a:p>
          <a:p>
            <a:pPr lvl="2"/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it</a:t>
            </a:r>
            <a:r>
              <a:rPr lang="en-US" dirty="0" smtClean="0"/>
              <a:t> →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id_token</a:t>
            </a:r>
            <a:endParaRPr lang="en-US" dirty="0" smtClean="0"/>
          </a:p>
          <a:p>
            <a:pPr lvl="2"/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loc</a:t>
            </a:r>
            <a:r>
              <a:rPr lang="en-US" dirty="0" smtClean="0"/>
              <a:t> →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preferred_locales</a:t>
            </a:r>
            <a:endParaRPr lang="en-US" dirty="0" smtClean="0"/>
          </a:p>
          <a:p>
            <a:r>
              <a:rPr lang="en-US" dirty="0" smtClean="0"/>
              <a:t>Ask:  Enable single-sign-on without requiring UserInfo</a:t>
            </a:r>
          </a:p>
          <a:p>
            <a:pPr lvl="1"/>
            <a:r>
              <a:rPr lang="en-US" dirty="0" smtClean="0"/>
              <a:t>Can now receive just an ID Token, if desired</a:t>
            </a:r>
          </a:p>
        </p:txBody>
      </p:sp>
    </p:spTree>
    <p:extLst>
      <p:ext uri="{BB962C8B-B14F-4D97-AF65-F5344CB8AC3E}">
        <p14:creationId xmlns:p14="http://schemas.microsoft.com/office/powerpoint/2010/main" val="307977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Session Management spec needed</a:t>
            </a:r>
          </a:p>
          <a:p>
            <a:pPr lvl="1"/>
            <a:r>
              <a:rPr lang="en-US" dirty="0"/>
              <a:t>Need to understand impact on other </a:t>
            </a:r>
            <a:r>
              <a:rPr lang="en-US" dirty="0" smtClean="0"/>
              <a:t>specs</a:t>
            </a:r>
          </a:p>
          <a:p>
            <a:pPr lvl="1"/>
            <a:r>
              <a:rPr lang="en-US" dirty="0" smtClean="0"/>
              <a:t>Want it to work with Account Chooser</a:t>
            </a:r>
            <a:endParaRPr lang="en-US" dirty="0"/>
          </a:p>
          <a:p>
            <a:pPr lvl="1"/>
            <a:r>
              <a:rPr lang="en-US" dirty="0" smtClean="0"/>
              <a:t>Google prototyping possible solutions</a:t>
            </a:r>
          </a:p>
          <a:p>
            <a:r>
              <a:rPr lang="en-US" dirty="0" smtClean="0"/>
              <a:t>Several specific outstanding feature proposals</a:t>
            </a:r>
          </a:p>
          <a:p>
            <a:pPr lvl="1"/>
            <a:r>
              <a:rPr lang="en-US" dirty="0" smtClean="0"/>
              <a:t>Resulted from feedback on implementer’s drafts</a:t>
            </a:r>
          </a:p>
          <a:p>
            <a:pPr lvl="1"/>
            <a:r>
              <a:rPr lang="en-US" dirty="0" smtClean="0"/>
              <a:t>Mostly already resolved</a:t>
            </a:r>
          </a:p>
          <a:p>
            <a:pPr lvl="1"/>
            <a:r>
              <a:rPr lang="en-US" dirty="0" smtClean="0"/>
              <a:t>Need interop on the new features incorporated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Dependencies on IETF specs/processes</a:t>
            </a:r>
          </a:p>
          <a:p>
            <a:pPr lvl="1"/>
            <a:r>
              <a:rPr lang="en-US" dirty="0" smtClean="0"/>
              <a:t>OAuth specifications:</a:t>
            </a:r>
          </a:p>
          <a:p>
            <a:pPr lvl="2"/>
            <a:r>
              <a:rPr lang="en-US" dirty="0" smtClean="0"/>
              <a:t>OAuth 2.0 Core, Bearer, Assertions</a:t>
            </a:r>
          </a:p>
          <a:p>
            <a:pPr lvl="1"/>
            <a:r>
              <a:rPr lang="en-US" dirty="0" smtClean="0"/>
              <a:t>JOSE specifications:</a:t>
            </a:r>
          </a:p>
          <a:p>
            <a:pPr lvl="2"/>
            <a:r>
              <a:rPr lang="en-US" dirty="0" smtClean="0"/>
              <a:t>JWS, </a:t>
            </a:r>
            <a:r>
              <a:rPr lang="en-US" dirty="0"/>
              <a:t>JWE, </a:t>
            </a:r>
            <a:r>
              <a:rPr lang="en-US" dirty="0" smtClean="0"/>
              <a:t>JWA, </a:t>
            </a:r>
            <a:r>
              <a:rPr lang="en-US" dirty="0"/>
              <a:t>JWK</a:t>
            </a:r>
            <a:endParaRPr lang="en-US" dirty="0" smtClean="0"/>
          </a:p>
          <a:p>
            <a:pPr lvl="1"/>
            <a:r>
              <a:rPr lang="en-US" dirty="0" smtClean="0"/>
              <a:t>Currently homeless specifications:</a:t>
            </a:r>
          </a:p>
          <a:p>
            <a:pPr lvl="2"/>
            <a:r>
              <a:rPr lang="en-US" dirty="0" smtClean="0"/>
              <a:t>JWT, OAuth JWT Profile, </a:t>
            </a:r>
            <a:r>
              <a:rPr lang="en-US" dirty="0"/>
              <a:t>SWD</a:t>
            </a:r>
            <a:endParaRPr lang="en-US" dirty="0" smtClean="0"/>
          </a:p>
          <a:p>
            <a:r>
              <a:rPr lang="en-US" dirty="0" smtClean="0"/>
              <a:t>IETF could change/delay any of these specs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29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incorporating spec feedback</a:t>
            </a:r>
          </a:p>
          <a:p>
            <a:r>
              <a:rPr lang="en-US" dirty="0" smtClean="0"/>
              <a:t>Create new Session Management spec</a:t>
            </a:r>
          </a:p>
          <a:p>
            <a:pPr lvl="1"/>
            <a:r>
              <a:rPr lang="en-US" dirty="0" smtClean="0"/>
              <a:t>Vote it to Implementer’s </a:t>
            </a:r>
            <a:r>
              <a:rPr lang="en-US" dirty="0"/>
              <a:t>D</a:t>
            </a:r>
            <a:r>
              <a:rPr lang="en-US" dirty="0" smtClean="0"/>
              <a:t>raft status</a:t>
            </a:r>
          </a:p>
          <a:p>
            <a:r>
              <a:rPr lang="en-US" dirty="0" smtClean="0"/>
              <a:t>Encourage/monitor deployments</a:t>
            </a:r>
          </a:p>
          <a:p>
            <a:r>
              <a:rPr lang="en-US" dirty="0" smtClean="0"/>
              <a:t>Once all specs are complete/stable:</a:t>
            </a:r>
          </a:p>
          <a:p>
            <a:pPr lvl="1"/>
            <a:r>
              <a:rPr lang="en-US" dirty="0" smtClean="0"/>
              <a:t>Create final specification drafts</a:t>
            </a:r>
          </a:p>
          <a:p>
            <a:pPr lvl="1"/>
            <a:r>
              <a:rPr lang="en-US" dirty="0" smtClean="0"/>
              <a:t>OIDF vote to approve final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255259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4740"/>
            <a:ext cx="8229600" cy="509970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OpenID Connect Page</a:t>
            </a:r>
          </a:p>
          <a:p>
            <a:pPr lvl="1"/>
            <a:r>
              <a:rPr lang="en-US" dirty="0">
                <a:hlinkClick r:id="rId2"/>
              </a:rPr>
              <a:t>http://openid.net/connect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OpenID Connect Working Group Mailing List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lists.openid.net/mailman/listinfo/openid-specs-ab</a:t>
            </a:r>
            <a:endParaRPr lang="en-US" dirty="0" smtClean="0"/>
          </a:p>
          <a:p>
            <a:r>
              <a:rPr lang="en-US" dirty="0" smtClean="0"/>
              <a:t>OpenID Connect Interop Wiki</a:t>
            </a:r>
          </a:p>
          <a:p>
            <a:pPr lvl="1"/>
            <a:r>
              <a:rPr lang="en-US" dirty="0">
                <a:hlinkClick r:id="rId4"/>
              </a:rPr>
              <a:t>http://osis.idcommons.net/</a:t>
            </a:r>
            <a:endParaRPr lang="en-US" dirty="0" smtClean="0"/>
          </a:p>
          <a:p>
            <a:r>
              <a:rPr lang="en-US" dirty="0" smtClean="0"/>
              <a:t>OpenID Connect Interop Mailing List</a:t>
            </a:r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groups.google.com/group/openid-connect-interop</a:t>
            </a:r>
            <a:endParaRPr lang="en-US" dirty="0" smtClean="0"/>
          </a:p>
          <a:p>
            <a:r>
              <a:rPr lang="en-US" dirty="0"/>
              <a:t>Mike Jones’ Blog</a:t>
            </a:r>
          </a:p>
          <a:p>
            <a:pPr lvl="1"/>
            <a:r>
              <a:rPr lang="en-US" dirty="0">
                <a:hlinkClick r:id="rId6"/>
              </a:rPr>
              <a:t>http://self-issued.info/</a:t>
            </a:r>
            <a:endParaRPr lang="en-US" dirty="0"/>
          </a:p>
          <a:p>
            <a:r>
              <a:rPr lang="en-US" dirty="0" smtClean="0"/>
              <a:t>Nat Sakimura’s Blog</a:t>
            </a:r>
          </a:p>
          <a:p>
            <a:pPr lvl="1"/>
            <a:r>
              <a:rPr lang="en-US" dirty="0">
                <a:hlinkClick r:id="rId7"/>
              </a:rPr>
              <a:t>http://nat.sakimura.org</a:t>
            </a:r>
            <a:r>
              <a:rPr lang="en-US" dirty="0" smtClean="0">
                <a:hlinkClick r:id="rId7"/>
              </a:rPr>
              <a:t>/</a:t>
            </a:r>
            <a:endParaRPr lang="en-US" dirty="0"/>
          </a:p>
          <a:p>
            <a:r>
              <a:rPr lang="en-US" dirty="0" smtClean="0"/>
              <a:t>John Bradley’s Blog</a:t>
            </a:r>
          </a:p>
          <a:p>
            <a:pPr lvl="1"/>
            <a:r>
              <a:rPr lang="en-US" dirty="0">
                <a:hlinkClick r:id="rId8"/>
              </a:rPr>
              <a:t>http://www.thread-safe.com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91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13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Capabilities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7280"/>
          </a:xfrm>
        </p:spPr>
        <p:txBody>
          <a:bodyPr>
            <a:normAutofit/>
          </a:bodyPr>
          <a:lstStyle/>
          <a:p>
            <a:r>
              <a:rPr lang="en-US" dirty="0"/>
              <a:t>Dynamic Clients</a:t>
            </a:r>
          </a:p>
          <a:p>
            <a:r>
              <a:rPr lang="en-US" dirty="0" smtClean="0"/>
              <a:t>Mobile Support</a:t>
            </a:r>
          </a:p>
          <a:p>
            <a:r>
              <a:rPr lang="en-US" dirty="0" smtClean="0"/>
              <a:t>UserInfo Endpoint</a:t>
            </a:r>
          </a:p>
          <a:p>
            <a:r>
              <a:rPr lang="en-US" dirty="0" smtClean="0"/>
              <a:t>Simple RPs</a:t>
            </a:r>
          </a:p>
          <a:p>
            <a:r>
              <a:rPr lang="en-US" dirty="0" smtClean="0"/>
              <a:t>Session Management</a:t>
            </a:r>
          </a:p>
          <a:p>
            <a:r>
              <a:rPr lang="en-US" dirty="0" smtClean="0"/>
              <a:t>Single Logout</a:t>
            </a:r>
          </a:p>
          <a:p>
            <a:r>
              <a:rPr lang="en-US" dirty="0" smtClean="0"/>
              <a:t>Aggregated and Distributed Claims</a:t>
            </a:r>
          </a:p>
          <a:p>
            <a:r>
              <a:rPr lang="en-US" dirty="0" smtClean="0"/>
              <a:t>Encrypted Claims</a:t>
            </a:r>
          </a:p>
        </p:txBody>
      </p:sp>
    </p:spTree>
    <p:extLst>
      <p:ext uri="{BB962C8B-B14F-4D97-AF65-F5344CB8AC3E}">
        <p14:creationId xmlns:p14="http://schemas.microsoft.com/office/powerpoint/2010/main" val="53017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Group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Key working group participants:</a:t>
            </a:r>
          </a:p>
          <a:p>
            <a:pPr lvl="1"/>
            <a:r>
              <a:rPr lang="en-US" dirty="0"/>
              <a:t>Nat Sakimura – </a:t>
            </a:r>
            <a:r>
              <a:rPr lang="en-US" dirty="0" smtClean="0"/>
              <a:t>Nomura Research </a:t>
            </a:r>
            <a:r>
              <a:rPr lang="en-US" dirty="0"/>
              <a:t>Institute </a:t>
            </a:r>
            <a:r>
              <a:rPr lang="en-US" dirty="0" smtClean="0"/>
              <a:t>– Japan</a:t>
            </a:r>
            <a:endParaRPr lang="en-US" dirty="0"/>
          </a:p>
          <a:p>
            <a:pPr lvl="1"/>
            <a:r>
              <a:rPr lang="en-US" dirty="0"/>
              <a:t>John Bradley – Independent – Chile</a:t>
            </a:r>
          </a:p>
          <a:p>
            <a:pPr lvl="1"/>
            <a:r>
              <a:rPr lang="en-US" dirty="0" smtClean="0"/>
              <a:t>Breno </a:t>
            </a:r>
            <a:r>
              <a:rPr lang="en-US" dirty="0"/>
              <a:t>de Medeiros – </a:t>
            </a:r>
            <a:r>
              <a:rPr lang="en-US" dirty="0" smtClean="0"/>
              <a:t>Google – US</a:t>
            </a:r>
            <a:endParaRPr lang="en-US" dirty="0"/>
          </a:p>
          <a:p>
            <a:pPr lvl="1"/>
            <a:r>
              <a:rPr lang="en-US" dirty="0" smtClean="0"/>
              <a:t>Paul Tarjan – Facebook – US</a:t>
            </a:r>
            <a:endParaRPr lang="en-US" dirty="0"/>
          </a:p>
          <a:p>
            <a:pPr lvl="1"/>
            <a:r>
              <a:rPr lang="en-US" dirty="0"/>
              <a:t>Axel Nennker – Deutsche Telekom – </a:t>
            </a:r>
            <a:r>
              <a:rPr lang="en-US" dirty="0" smtClean="0"/>
              <a:t>Germany</a:t>
            </a:r>
          </a:p>
          <a:p>
            <a:pPr lvl="1"/>
            <a:r>
              <a:rPr lang="en-US" dirty="0"/>
              <a:t>Torsten </a:t>
            </a:r>
            <a:r>
              <a:rPr lang="en-US" dirty="0" smtClean="0"/>
              <a:t>Lodderstedt </a:t>
            </a:r>
            <a:r>
              <a:rPr lang="en-US" dirty="0"/>
              <a:t>– Deutsche Telekom – Germany</a:t>
            </a:r>
          </a:p>
          <a:p>
            <a:pPr lvl="1"/>
            <a:r>
              <a:rPr lang="en-US" dirty="0"/>
              <a:t>Kick Willemse – Independent – Netherlands</a:t>
            </a:r>
          </a:p>
          <a:p>
            <a:pPr lvl="1"/>
            <a:r>
              <a:rPr lang="en-US" dirty="0" smtClean="0"/>
              <a:t>Chuck Mortimore – Salesforce </a:t>
            </a:r>
            <a:r>
              <a:rPr lang="en-US" dirty="0"/>
              <a:t>– </a:t>
            </a:r>
            <a:r>
              <a:rPr lang="en-US" dirty="0" smtClean="0"/>
              <a:t>US</a:t>
            </a:r>
          </a:p>
          <a:p>
            <a:pPr lvl="1"/>
            <a:r>
              <a:rPr lang="en-US" dirty="0" smtClean="0"/>
              <a:t>Justin Richer – Mitre - US</a:t>
            </a:r>
            <a:endParaRPr lang="en-US" dirty="0"/>
          </a:p>
          <a:p>
            <a:pPr lvl="1"/>
            <a:r>
              <a:rPr lang="en-US" dirty="0" smtClean="0"/>
              <a:t>Mike </a:t>
            </a:r>
            <a:r>
              <a:rPr lang="en-US" dirty="0"/>
              <a:t>Jones – Microsoft </a:t>
            </a:r>
            <a:r>
              <a:rPr lang="en-US" dirty="0" smtClean="0"/>
              <a:t>– US</a:t>
            </a:r>
            <a:endParaRPr lang="en-US" dirty="0"/>
          </a:p>
          <a:p>
            <a:r>
              <a:rPr lang="en-US" dirty="0" smtClean="0"/>
              <a:t>By no means an exhaustive list!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2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Authorization Request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6936"/>
            <a:ext cx="8686800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https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://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server.example.com/authorize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?response_type=token%20id_token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client_id=0acf77d4-b486-4c99-bd76-074ed6a64ddf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&amp;redirect_uri=https%3A%2F%2Fclient.example.com%2Fcb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scope=openid%20profile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state=af0ifjsldkj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nonce=n-0S6_WzA2Mj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171049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Authorization Response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6936"/>
            <a:ext cx="8229600" cy="45259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HTTP/1.1 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302 Found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Location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: https://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client.example.com/cb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#access_token=mF_9.B5f-4.1JqM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token_type=bearer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&amp;id_token=eyJhbGzI1NiJ9.eyJz9Glnw9J.F9-V4IvQ0Z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expires_in=3600</a:t>
            </a:r>
          </a:p>
          <a:p>
            <a:pPr marL="0" lvl="1" indent="0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&amp;state=aF0ifJsLD_k9J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826786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UserInfo Request Example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GET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/userinfo?schema=openid HTTP/1.1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Host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: server.example.com</a:t>
            </a:r>
          </a:p>
          <a:p>
            <a:pPr marL="0" lvl="1" indent="0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Authorization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: Bearer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mF_9.B5f-4.1JqM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836426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</a:t>
            </a:r>
            <a:r>
              <a:rPr lang="en-US" baseline="0" dirty="0" smtClean="0"/>
              <a:t> Client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</a:t>
            </a:r>
            <a:r>
              <a:rPr lang="en-US" dirty="0"/>
              <a:t>, simple, self-contained </a:t>
            </a:r>
            <a:r>
              <a:rPr lang="en-US" dirty="0" smtClean="0"/>
              <a:t>Web client spec</a:t>
            </a:r>
          </a:p>
          <a:p>
            <a:r>
              <a:rPr lang="en-US" dirty="0" smtClean="0"/>
              <a:t>All </a:t>
            </a:r>
            <a:r>
              <a:rPr lang="en-US" dirty="0"/>
              <a:t>you need for </a:t>
            </a:r>
            <a:r>
              <a:rPr lang="en-US" dirty="0" smtClean="0"/>
              <a:t>web-based RP utilizing pre-configured </a:t>
            </a:r>
            <a:r>
              <a:rPr lang="en-US" dirty="0"/>
              <a:t>set of </a:t>
            </a:r>
            <a:r>
              <a:rPr lang="en-US" dirty="0" smtClean="0"/>
              <a:t>OPs</a:t>
            </a:r>
          </a:p>
          <a:p>
            <a:endParaRPr lang="en-US" sz="2400" dirty="0" smtClean="0">
              <a:hlinkClick r:id="rId2"/>
            </a:endParaRP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openid.net/specs/openid-connect-basic-1_0.html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2863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Discovery &amp;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Enables dynamic configurations in which sets of OPs and RPs are not pre-configured</a:t>
            </a:r>
          </a:p>
          <a:p>
            <a:pPr lvl="1"/>
            <a:r>
              <a:rPr lang="en-US" dirty="0" smtClean="0"/>
              <a:t>Necessary for </a:t>
            </a:r>
            <a:r>
              <a:rPr lang="en-US" b="1" i="1" dirty="0" smtClean="0"/>
              <a:t>open</a:t>
            </a:r>
            <a:r>
              <a:rPr lang="en-US" dirty="0" smtClean="0"/>
              <a:t> deployments</a:t>
            </a:r>
          </a:p>
          <a:p>
            <a:r>
              <a:rPr lang="en-US" dirty="0" smtClean="0"/>
              <a:t>Discovery enables RPs to learn about OP endpoints</a:t>
            </a:r>
          </a:p>
          <a:p>
            <a:r>
              <a:rPr lang="en-US" dirty="0" smtClean="0"/>
              <a:t>Dynamic registration </a:t>
            </a:r>
            <a:r>
              <a:rPr lang="en-US" dirty="0"/>
              <a:t>enables RPs to use OPs they </a:t>
            </a:r>
            <a:r>
              <a:rPr lang="en-US" dirty="0" smtClean="0"/>
              <a:t>don’t have a pre-existing relationship with</a:t>
            </a:r>
          </a:p>
          <a:p>
            <a:endParaRPr lang="en-US" sz="2200" dirty="0" smtClean="0">
              <a:hlinkClick r:id="rId2"/>
            </a:endParaRPr>
          </a:p>
          <a:p>
            <a:r>
              <a:rPr lang="en-US" sz="2200" dirty="0" smtClean="0">
                <a:hlinkClick r:id="rId2"/>
              </a:rPr>
              <a:t>http</a:t>
            </a:r>
            <a:r>
              <a:rPr lang="en-US" sz="2200" dirty="0">
                <a:hlinkClick r:id="rId2"/>
              </a:rPr>
              <a:t>://</a:t>
            </a:r>
            <a:r>
              <a:rPr lang="en-US" sz="2200" dirty="0" smtClean="0">
                <a:hlinkClick r:id="rId2"/>
              </a:rPr>
              <a:t>openid.net/specs/openid-connect-discovery-1_0.html</a:t>
            </a:r>
            <a:endParaRPr lang="en-US" sz="2200" dirty="0" smtClean="0"/>
          </a:p>
          <a:p>
            <a:r>
              <a:rPr lang="en-US" sz="2200" dirty="0" smtClean="0">
                <a:hlinkClick r:id="rId3"/>
              </a:rPr>
              <a:t>http</a:t>
            </a:r>
            <a:r>
              <a:rPr lang="en-US" sz="2200" dirty="0">
                <a:hlinkClick r:id="rId3"/>
              </a:rPr>
              <a:t>://</a:t>
            </a:r>
            <a:r>
              <a:rPr lang="en-US" sz="2200" dirty="0" smtClean="0">
                <a:hlinkClick r:id="rId3"/>
              </a:rPr>
              <a:t>openid.net/specs/openid-connect-registration-1_0.html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1043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&amp;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Messages spec defines data formats exchanged in OpenID Connect messages</a:t>
            </a:r>
          </a:p>
          <a:p>
            <a:r>
              <a:rPr lang="en-US" dirty="0" smtClean="0"/>
              <a:t>Standard spec is HTTP binding for Messages</a:t>
            </a:r>
          </a:p>
          <a:p>
            <a:pPr lvl="1"/>
            <a:r>
              <a:rPr lang="en-US" dirty="0" smtClean="0"/>
              <a:t>(Basic is a profile of Messages and Standard)</a:t>
            </a:r>
          </a:p>
          <a:p>
            <a:r>
              <a:rPr lang="en-US" dirty="0" smtClean="0"/>
              <a:t>Needed for OPs, </a:t>
            </a:r>
            <a:r>
              <a:rPr lang="en-US" dirty="0"/>
              <a:t>native client </a:t>
            </a:r>
            <a:r>
              <a:rPr lang="en-US" dirty="0" smtClean="0"/>
              <a:t>apps, </a:t>
            </a:r>
            <a:r>
              <a:rPr lang="en-US" dirty="0"/>
              <a:t>and </a:t>
            </a:r>
            <a:r>
              <a:rPr lang="en-US" dirty="0" smtClean="0"/>
              <a:t>RPs needing functionality not in Basic</a:t>
            </a:r>
          </a:p>
          <a:p>
            <a:pPr lvl="1"/>
            <a:r>
              <a:rPr lang="en-US" dirty="0" smtClean="0"/>
              <a:t>E.g., claims</a:t>
            </a:r>
            <a:r>
              <a:rPr lang="en-US" baseline="0" dirty="0" smtClean="0"/>
              <a:t> not in default UserInfo set</a:t>
            </a:r>
          </a:p>
          <a:p>
            <a:endParaRPr lang="en-US" sz="2400" dirty="0" smtClean="0">
              <a:hlinkClick r:id="rId2"/>
            </a:endParaRPr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openid.net/specs/openid-connect-messages-1_0.html</a:t>
            </a:r>
            <a:endParaRPr lang="en-US" sz="2400" dirty="0" smtClean="0"/>
          </a:p>
          <a:p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openid.net/specs/openid-connect-standard-1_0.html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876807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OPs and RPs needing session management capabilities</a:t>
            </a:r>
          </a:p>
          <a:p>
            <a:r>
              <a:rPr lang="en-US" dirty="0" smtClean="0"/>
              <a:t>For example:  Logout</a:t>
            </a:r>
          </a:p>
          <a:p>
            <a:endParaRPr lang="en-US" sz="2400" dirty="0" smtClean="0"/>
          </a:p>
          <a:p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openid.net/specs/openid-connect-session-1_0.html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08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Underpinnings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49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OAuth 2.0 family of specs</a:t>
            </a:r>
          </a:p>
          <a:p>
            <a:pPr lvl="1"/>
            <a:r>
              <a:rPr lang="en-US" dirty="0" smtClean="0"/>
              <a:t>OAuth 2.0 Core</a:t>
            </a:r>
          </a:p>
          <a:p>
            <a:pPr lvl="1"/>
            <a:r>
              <a:rPr lang="en-US" dirty="0" smtClean="0"/>
              <a:t>OAuth 2.0 Bearer</a:t>
            </a:r>
          </a:p>
          <a:p>
            <a:pPr lvl="1"/>
            <a:r>
              <a:rPr lang="en-US" dirty="0" smtClean="0"/>
              <a:t>OAuth 2.0 Assertions</a:t>
            </a:r>
          </a:p>
          <a:p>
            <a:pPr lvl="1"/>
            <a:r>
              <a:rPr lang="en-US" dirty="0" smtClean="0"/>
              <a:t>OAuth 2.0 JWT Assertions Profile</a:t>
            </a:r>
          </a:p>
          <a:p>
            <a:r>
              <a:rPr lang="en-US" dirty="0" smtClean="0"/>
              <a:t>JWT family of specs</a:t>
            </a:r>
          </a:p>
          <a:p>
            <a:pPr lvl="1"/>
            <a:r>
              <a:rPr lang="en-US" dirty="0" smtClean="0"/>
              <a:t>JSON Web Token (JWT)</a:t>
            </a:r>
          </a:p>
          <a:p>
            <a:pPr lvl="1"/>
            <a:r>
              <a:rPr lang="en-US" dirty="0" smtClean="0"/>
              <a:t>JSON Web Signature (JWS)</a:t>
            </a:r>
          </a:p>
          <a:p>
            <a:pPr lvl="1"/>
            <a:r>
              <a:rPr lang="en-US" dirty="0" smtClean="0"/>
              <a:t>JSON Web Encryption (JWE)</a:t>
            </a:r>
          </a:p>
          <a:p>
            <a:pPr lvl="1"/>
            <a:r>
              <a:rPr lang="en-US" dirty="0" smtClean="0"/>
              <a:t>JSON Web Algorithms (JWA)</a:t>
            </a:r>
          </a:p>
          <a:p>
            <a:pPr lvl="1"/>
            <a:r>
              <a:rPr lang="en-US" dirty="0" smtClean="0"/>
              <a:t>JSON Web Key (JWK)</a:t>
            </a:r>
          </a:p>
          <a:p>
            <a:r>
              <a:rPr lang="en-US" dirty="0" smtClean="0"/>
              <a:t>Simple Web Discovery (SWD)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9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OAuth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draft-ietf-oauth-v2 – Nearing RFC</a:t>
            </a:r>
          </a:p>
          <a:p>
            <a:r>
              <a:rPr lang="en-US" dirty="0" smtClean="0"/>
              <a:t>draft-ietf-oauth-v2-bearer – Nearing RFC</a:t>
            </a:r>
          </a:p>
          <a:p>
            <a:r>
              <a:rPr lang="en-US" dirty="0" smtClean="0"/>
              <a:t>draft-ietf-oauth-assertions – Last call</a:t>
            </a:r>
          </a:p>
          <a:p>
            <a:r>
              <a:rPr lang="en-US" dirty="0" smtClean="0"/>
              <a:t>draft-ietf-oauth-v2-threatmodel – Last call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3786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 JOSE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draft-ietf-jose-json-web-signature – WG Draft</a:t>
            </a:r>
          </a:p>
          <a:p>
            <a:r>
              <a:rPr lang="en-US" sz="3100" dirty="0" smtClean="0"/>
              <a:t>draft-ietf-jose-json-web-encryption – WG Draft</a:t>
            </a:r>
          </a:p>
          <a:p>
            <a:r>
              <a:rPr lang="en-US" sz="3100" dirty="0" smtClean="0"/>
              <a:t>draft-ietf-jose-json-web-algorithms – WG Draft</a:t>
            </a:r>
          </a:p>
          <a:p>
            <a:r>
              <a:rPr lang="en-US" sz="3100" dirty="0" smtClean="0"/>
              <a:t>draft-ietf-jose-json-web-key – WG draft</a:t>
            </a:r>
            <a:endParaRPr lang="en-US" sz="3100" dirty="0"/>
          </a:p>
        </p:txBody>
      </p:sp>
    </p:spTree>
    <p:extLst>
      <p:ext uri="{BB962C8B-B14F-4D97-AF65-F5344CB8AC3E}">
        <p14:creationId xmlns:p14="http://schemas.microsoft.com/office/powerpoint/2010/main" val="408023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OpenID Connect Intro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identity layer on top of OAuth 2.0</a:t>
            </a:r>
          </a:p>
          <a:p>
            <a:r>
              <a:rPr lang="en-US" dirty="0" smtClean="0"/>
              <a:t>Enables clients to verify identity of end-user</a:t>
            </a:r>
          </a:p>
          <a:p>
            <a:r>
              <a:rPr lang="en-US" dirty="0" smtClean="0"/>
              <a:t>Enables clients to obtain basic profile info</a:t>
            </a:r>
          </a:p>
          <a:p>
            <a:r>
              <a:rPr lang="en-US" dirty="0" smtClean="0"/>
              <a:t>REST/JSON interfaces =&gt; low </a:t>
            </a:r>
            <a:r>
              <a:rPr lang="en-US" dirty="0"/>
              <a:t>barrier to </a:t>
            </a:r>
            <a:r>
              <a:rPr lang="en-US" dirty="0" smtClean="0"/>
              <a:t>entry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6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Connect Homeless Specs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draft-jones-json-web-token – Target </a:t>
            </a:r>
            <a:r>
              <a:rPr lang="en-US" sz="2800" dirty="0"/>
              <a:t>OAuth </a:t>
            </a:r>
            <a:r>
              <a:rPr lang="en-US" sz="2800" dirty="0" smtClean="0"/>
              <a:t>WG</a:t>
            </a:r>
          </a:p>
          <a:p>
            <a:r>
              <a:rPr lang="en-US" sz="2800" dirty="0" smtClean="0"/>
              <a:t>draft-jones-oauth-jwt-bearer – Target OAuth WG</a:t>
            </a:r>
          </a:p>
          <a:p>
            <a:r>
              <a:rPr lang="en-US" sz="2800" dirty="0" smtClean="0"/>
              <a:t>draft-jones-simple-web-discovery – Target OAuth WG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i="1" dirty="0" smtClean="0"/>
              <a:t>Securing homes for these specs a key goal this week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2374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Specs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draft-hardjono-oauth-dynreg</a:t>
            </a:r>
          </a:p>
          <a:p>
            <a:pPr lvl="1"/>
            <a:r>
              <a:rPr lang="en-US" dirty="0" smtClean="0"/>
              <a:t>Related goals to open-connect-registration</a:t>
            </a:r>
          </a:p>
          <a:p>
            <a:pPr lvl="1"/>
            <a:r>
              <a:rPr lang="en-US" dirty="0" smtClean="0"/>
              <a:t>Token type and use case agnostic</a:t>
            </a:r>
          </a:p>
          <a:p>
            <a:pPr lvl="1"/>
            <a:r>
              <a:rPr lang="en-US" dirty="0" smtClean="0"/>
              <a:t>Versus openid-connect-registration, which intentionally embed deep knowledge of Connect use case, including token type, etc.</a:t>
            </a:r>
          </a:p>
          <a:p>
            <a:r>
              <a:rPr lang="en-US" dirty="0" smtClean="0"/>
              <a:t>User Managed Access (UMA) Specs</a:t>
            </a:r>
          </a:p>
          <a:p>
            <a:pPr lvl="1"/>
            <a:r>
              <a:rPr lang="en-US" dirty="0" smtClean="0"/>
              <a:t>Use Connect specs for authentication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666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OpenID Connect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59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Spans use cases, scenarios</a:t>
            </a:r>
          </a:p>
          <a:p>
            <a:pPr lvl="1"/>
            <a:r>
              <a:rPr lang="en-US" dirty="0" smtClean="0"/>
              <a:t>Internet, Enterprise, Cloud, Mobile</a:t>
            </a:r>
          </a:p>
          <a:p>
            <a:r>
              <a:rPr lang="en-US" dirty="0" smtClean="0"/>
              <a:t>Spans security &amp; privacy requirements</a:t>
            </a:r>
          </a:p>
          <a:p>
            <a:pPr lvl="1"/>
            <a:r>
              <a:rPr lang="en-US" dirty="0" smtClean="0"/>
              <a:t>From non-sensitive information to highly secure</a:t>
            </a:r>
          </a:p>
          <a:p>
            <a:r>
              <a:rPr lang="en-US" dirty="0" smtClean="0"/>
              <a:t>Spans sophistication of claims usage</a:t>
            </a:r>
          </a:p>
          <a:p>
            <a:pPr lvl="1"/>
            <a:r>
              <a:rPr lang="en-US" dirty="0" smtClean="0"/>
              <a:t>From basic default claims to specific requested claims to aggregated and distributed claims</a:t>
            </a:r>
          </a:p>
          <a:p>
            <a:r>
              <a:rPr lang="en-US" dirty="0" smtClean="0"/>
              <a:t>Maximizes simplicity of implementations</a:t>
            </a:r>
          </a:p>
          <a:p>
            <a:pPr lvl="1"/>
            <a:r>
              <a:rPr lang="en-US" dirty="0" smtClean="0"/>
              <a:t>Reuses existing OAuth 2.0, JWT, SWD specs</a:t>
            </a:r>
          </a:p>
          <a:p>
            <a:pPr lvl="1"/>
            <a:r>
              <a:rPr lang="en-US" dirty="0" smtClean="0"/>
              <a:t>Build only the pieces you need</a:t>
            </a:r>
          </a:p>
        </p:txBody>
      </p:sp>
    </p:spTree>
    <p:extLst>
      <p:ext uri="{BB962C8B-B14F-4D97-AF65-F5344CB8AC3E}">
        <p14:creationId xmlns:p14="http://schemas.microsoft.com/office/powerpoint/2010/main" val="23209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Diffs from OpenID 2.0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Support for native client applications</a:t>
            </a:r>
          </a:p>
          <a:p>
            <a:r>
              <a:rPr lang="en-US" dirty="0" smtClean="0"/>
              <a:t>Identifiers using e-mail address format</a:t>
            </a:r>
          </a:p>
          <a:p>
            <a:r>
              <a:rPr lang="en-US" dirty="0" smtClean="0"/>
              <a:t>Standard UserInfo functionality for simple “Connect” capability</a:t>
            </a:r>
          </a:p>
          <a:p>
            <a:r>
              <a:rPr lang="en-US" dirty="0" smtClean="0"/>
              <a:t>Designed to work well on mobile phones</a:t>
            </a:r>
          </a:p>
          <a:p>
            <a:r>
              <a:rPr lang="en-US" dirty="0" smtClean="0"/>
              <a:t>Uses JSON/REST, rather than XML</a:t>
            </a:r>
          </a:p>
          <a:p>
            <a:r>
              <a:rPr lang="en-US" dirty="0" smtClean="0"/>
              <a:t>Support for encryption and higher LOAs</a:t>
            </a:r>
          </a:p>
          <a:p>
            <a:r>
              <a:rPr lang="en-US" dirty="0" smtClean="0"/>
              <a:t>Support for distributed and aggregated claims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2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728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Design</a:t>
            </a:r>
          </a:p>
          <a:p>
            <a:r>
              <a:rPr lang="en-US" dirty="0" smtClean="0"/>
              <a:t>A Look Under the Covers</a:t>
            </a:r>
          </a:p>
          <a:p>
            <a:r>
              <a:rPr lang="en-US" dirty="0" smtClean="0"/>
              <a:t>Overview of Connect Specs</a:t>
            </a:r>
          </a:p>
          <a:p>
            <a:r>
              <a:rPr lang="en-US" dirty="0"/>
              <a:t>Recent Timeline</a:t>
            </a:r>
          </a:p>
          <a:p>
            <a:r>
              <a:rPr lang="en-US" dirty="0" smtClean="0"/>
              <a:t>Developer Feedback Incorporated</a:t>
            </a:r>
          </a:p>
          <a:p>
            <a:r>
              <a:rPr lang="en-US" dirty="0" smtClean="0"/>
              <a:t>Next Steps</a:t>
            </a:r>
          </a:p>
          <a:p>
            <a:r>
              <a:rPr lang="en-US" dirty="0" smtClean="0"/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194034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Philosophy</a:t>
            </a:r>
            <a:endParaRPr lang="en-US" dirty="0"/>
          </a:p>
        </p:txBody>
      </p:sp>
      <p:graphicFrame>
        <p:nvGraphicFramePr>
          <p:cNvPr id="4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8671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22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Things Simple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1643410"/>
            <a:ext cx="8229600" cy="2162160"/>
            <a:chOff x="0" y="20181"/>
            <a:chExt cx="8229600" cy="2162160"/>
          </a:xfrm>
        </p:grpSpPr>
        <p:sp>
          <p:nvSpPr>
            <p:cNvPr id="11" name="Rounded Rectangle 10"/>
            <p:cNvSpPr/>
            <p:nvPr/>
          </p:nvSpPr>
          <p:spPr>
            <a:xfrm>
              <a:off x="0" y="20181"/>
              <a:ext cx="8229600" cy="21621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105548" y="125729"/>
              <a:ext cx="8018504" cy="1951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l" defTabSz="2489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5600" kern="1200" dirty="0" smtClean="0"/>
                <a:t>Standard UserInfo for Simple “Connect” Ability</a:t>
              </a:r>
              <a:endParaRPr lang="ja-JP" sz="56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3966850"/>
            <a:ext cx="8229600" cy="2162160"/>
            <a:chOff x="0" y="2343621"/>
            <a:chExt cx="8229600" cy="2162160"/>
          </a:xfrm>
        </p:grpSpPr>
        <p:sp>
          <p:nvSpPr>
            <p:cNvPr id="9" name="Rounded Rectangle 8"/>
            <p:cNvSpPr/>
            <p:nvPr/>
          </p:nvSpPr>
          <p:spPr>
            <a:xfrm>
              <a:off x="0" y="2343621"/>
              <a:ext cx="8229600" cy="21621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105548" y="2449169"/>
              <a:ext cx="8018504" cy="19510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l" defTabSz="2489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altLang="ja-JP" sz="5600" dirty="0" smtClean="0"/>
                <a:t>Designed to Work Well on Mobile Phones</a:t>
              </a:r>
              <a:endParaRPr kumimoji="1" lang="ja-JP" sz="5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73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</TotalTime>
  <Words>1366</Words>
  <Application>Microsoft Office PowerPoint</Application>
  <PresentationFormat>On-screen Show (4:3)</PresentationFormat>
  <Paragraphs>308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OpenID Connect Update</vt:lpstr>
      <vt:lpstr>Working Together</vt:lpstr>
      <vt:lpstr>Working Group Participants</vt:lpstr>
      <vt:lpstr>OpenID Connect Intro</vt:lpstr>
      <vt:lpstr>OpenID Connect Range</vt:lpstr>
      <vt:lpstr>Key Diffs from OpenID 2.0</vt:lpstr>
      <vt:lpstr>Presentation Overview</vt:lpstr>
      <vt:lpstr>Design Philosophy</vt:lpstr>
      <vt:lpstr>Simple Things Simple</vt:lpstr>
      <vt:lpstr>How We Make It Simple</vt:lpstr>
      <vt:lpstr>Complex Things Possible</vt:lpstr>
      <vt:lpstr>Aggregated Claims</vt:lpstr>
      <vt:lpstr>Distributed Claims</vt:lpstr>
      <vt:lpstr>Connect Interop Status</vt:lpstr>
      <vt:lpstr>A Look Under the Covers</vt:lpstr>
      <vt:lpstr>ID Token</vt:lpstr>
      <vt:lpstr>ID Token Claims Example</vt:lpstr>
      <vt:lpstr>Claims Requests</vt:lpstr>
      <vt:lpstr>UserInfo Claims</vt:lpstr>
      <vt:lpstr>UserInfo Claims Example</vt:lpstr>
      <vt:lpstr>Connect Specs Overview</vt:lpstr>
      <vt:lpstr>Recent Timeline</vt:lpstr>
      <vt:lpstr>Developer Feedback Incorporated</vt:lpstr>
      <vt:lpstr>Open Issues</vt:lpstr>
      <vt:lpstr>Risks</vt:lpstr>
      <vt:lpstr>Next Steps</vt:lpstr>
      <vt:lpstr>Resources</vt:lpstr>
      <vt:lpstr>Backup Slides</vt:lpstr>
      <vt:lpstr>Connect Capabilities</vt:lpstr>
      <vt:lpstr>Authorization Request Example</vt:lpstr>
      <vt:lpstr>Authorization Response Example</vt:lpstr>
      <vt:lpstr>UserInfo Request Example</vt:lpstr>
      <vt:lpstr>Basic Client Profile</vt:lpstr>
      <vt:lpstr>Discovery &amp; Registration</vt:lpstr>
      <vt:lpstr>Messages &amp; Standard</vt:lpstr>
      <vt:lpstr>Session Management</vt:lpstr>
      <vt:lpstr>Underpinnings</vt:lpstr>
      <vt:lpstr>Connect OAuth Specs</vt:lpstr>
      <vt:lpstr>Connect JOSE Specs</vt:lpstr>
      <vt:lpstr>Connect Homeless Specs</vt:lpstr>
      <vt:lpstr>Related Specs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AB/C</dc:title>
  <dc:creator>John Bradley</dc:creator>
  <cp:lastModifiedBy>Mike Jones</cp:lastModifiedBy>
  <cp:revision>165</cp:revision>
  <dcterms:created xsi:type="dcterms:W3CDTF">2011-02-10T22:14:46Z</dcterms:created>
  <dcterms:modified xsi:type="dcterms:W3CDTF">2012-03-28T12:58:17Z</dcterms:modified>
</cp:coreProperties>
</file>